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5C89F-C09C-B000-E21B-FD44C631AB69}" v="174" dt="2021-05-16T21:53:42.879"/>
    <p1510:client id="{76E636BB-1919-4C10-B814-595BF25B482F}" v="549" dt="2021-05-16T17:28:53.574"/>
    <p1510:client id="{7A71901D-2A46-9228-2315-6DB9EBF34A4A}" v="174" dt="2021-05-17T07:36:32.436"/>
    <p1510:client id="{CB4334BC-0304-527E-7DCA-03F40A49A49D}" v="264" dt="2021-05-17T11:59:41.765"/>
    <p1510:client id="{DBBEC89F-C078-C000-0CAC-728B32F356E6}" v="43" dt="2021-05-17T10:19:48.052"/>
    <p1510:client id="{E0C80FA3-01E2-F9B0-612A-C205445511E2}" v="14" dt="2021-05-16T17:45:09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9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0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4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4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4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0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4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1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9/10/2023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9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jpeg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bjelovar.live/u-medicinskoj-skoli-prikupljali-novac-i-hranu-za-skloniste-napustenih-i-zlostavljanih-zivotinj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hyperlink" Target="https://spark.adobe.com/video/SRzdGWiFtxLY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sway.office.com/DI8lEzvVNJOuFYAO?ref=Link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hyperlink" Target="https://spark.adobe.com/video/ZHfZd1lT7YFi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7" name="Top Left">
            <a:extLst>
              <a:ext uri="{FF2B5EF4-FFF2-40B4-BE49-F238E27FC236}">
                <a16:creationId xmlns:a16="http://schemas.microsoft.com/office/drawing/2014/main" id="{F99A87B6-0764-47AD-BF24-B54A16F9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50E14B7-3770-407C-A359-030533E14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F5BFEC0-D7AC-4F30-9697-1A7804BE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D47A7E9-69C2-466A-8E0A-1E82502C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7B64B2C-0074-40A5-AD7B-10234F36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4EAC4AF-90F7-4D5B-9D52-8B5CC855B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C772208-699E-460A-B31E-D49D3EFE3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99AB563-7EE7-4EB1-A6C7-E885E4774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A4ABF96-0400-4F13-B053-5AB9AB290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256" y="149710"/>
            <a:ext cx="4798447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latin typeface="Bahnschrift"/>
                <a:cs typeface="Calibri Light"/>
              </a:rPr>
              <a:t>ŠKOLSKE EKO PRIČE...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791" y="5900325"/>
            <a:ext cx="4798446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r-HR" sz="1000" dirty="0">
                <a:latin typeface="Bahnschrift"/>
                <a:ea typeface="+mn-lt"/>
                <a:cs typeface="+mn-lt"/>
              </a:rPr>
              <a:t>Međunarodna konferencija „Z lokalno </a:t>
            </a:r>
            <a:r>
              <a:rPr lang="hr-HR" sz="1000" dirty="0" err="1">
                <a:latin typeface="Bahnschrift"/>
                <a:ea typeface="+mn-lt"/>
                <a:cs typeface="+mn-lt"/>
              </a:rPr>
              <a:t>pridelano</a:t>
            </a:r>
            <a:r>
              <a:rPr lang="hr-HR" sz="1000" dirty="0">
                <a:latin typeface="Bahnschrift"/>
                <a:ea typeface="+mn-lt"/>
                <a:cs typeface="+mn-lt"/>
              </a:rPr>
              <a:t> hrano </a:t>
            </a:r>
            <a:r>
              <a:rPr lang="hr-HR" sz="1000" dirty="0" err="1">
                <a:latin typeface="Bahnschrift"/>
                <a:ea typeface="+mn-lt"/>
                <a:cs typeface="+mn-lt"/>
              </a:rPr>
              <a:t>in</a:t>
            </a:r>
            <a:r>
              <a:rPr lang="hr-HR" sz="1000" dirty="0">
                <a:latin typeface="Bahnschrift"/>
                <a:ea typeface="+mn-lt"/>
                <a:cs typeface="+mn-lt"/>
              </a:rPr>
              <a:t> gibanjem do </a:t>
            </a:r>
            <a:r>
              <a:rPr lang="hr-HR" sz="1000" dirty="0" err="1">
                <a:latin typeface="Bahnschrift"/>
                <a:ea typeface="+mn-lt"/>
                <a:cs typeface="+mn-lt"/>
              </a:rPr>
              <a:t>zdravega</a:t>
            </a:r>
            <a:r>
              <a:rPr lang="hr-HR" sz="1000" dirty="0">
                <a:latin typeface="Bahnschrift"/>
                <a:ea typeface="+mn-lt"/>
                <a:cs typeface="+mn-lt"/>
              </a:rPr>
              <a:t> </a:t>
            </a:r>
            <a:r>
              <a:rPr lang="hr-HR" sz="1000" dirty="0" err="1">
                <a:latin typeface="Bahnschrift"/>
                <a:ea typeface="+mn-lt"/>
                <a:cs typeface="+mn-lt"/>
              </a:rPr>
              <a:t>življenjskega</a:t>
            </a:r>
            <a:r>
              <a:rPr lang="hr-HR" sz="1000" dirty="0">
                <a:latin typeface="Bahnschrift"/>
                <a:ea typeface="+mn-lt"/>
                <a:cs typeface="+mn-lt"/>
              </a:rPr>
              <a:t> sloga“ u organizaciji Društva DOVES-FEE Slovenija, lipnja 2021.</a:t>
            </a:r>
            <a:endParaRPr lang="en-US" sz="1000" dirty="0">
              <a:latin typeface="Bahnschrift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1B913F4-D47E-4129-9917-52013BC02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0" r="275" b="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67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192" y="3369564"/>
            <a:ext cx="118872" cy="118872"/>
            <a:chOff x="1175347" y="3733800"/>
            <a:chExt cx="118872" cy="11887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1" name="Bottom Right">
            <a:extLst>
              <a:ext uri="{FF2B5EF4-FFF2-40B4-BE49-F238E27FC236}">
                <a16:creationId xmlns:a16="http://schemas.microsoft.com/office/drawing/2014/main" id="{EE8A2E90-75F0-4F59-AE03-FE737F41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2" name="Graphic 157">
              <a:extLst>
                <a:ext uri="{FF2B5EF4-FFF2-40B4-BE49-F238E27FC236}">
                  <a16:creationId xmlns:a16="http://schemas.microsoft.com/office/drawing/2014/main" id="{291613E8-1172-4437-97E9-F15A2956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E1404A3-DA0A-451F-80F9-341A400102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D9F30DE-11BA-476B-B25D-CED39DBB6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53755C4-9D54-4D38-856A-7D1D31BC4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2D176F7-5471-4C65-B496-F05544AF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3541E62-142A-4078-8B35-723AF8B137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2037584-8C21-4B8F-9EC5-5F978F32E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18287BF-F368-4F91-A36C-A729B478EF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54A80ED-1507-4424-AE0D-E8B52DAC0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kstniOkvir 4"/>
          <p:cNvSpPr txBox="1"/>
          <p:nvPr/>
        </p:nvSpPr>
        <p:spPr>
          <a:xfrm>
            <a:off x="692844" y="3581971"/>
            <a:ext cx="4187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Bahnschrift" panose="020B0502040204020203" pitchFamily="34" charset="0"/>
              </a:rPr>
              <a:t>PRIPREMILE:</a:t>
            </a:r>
          </a:p>
          <a:p>
            <a:r>
              <a:rPr lang="hr-HR" dirty="0">
                <a:latin typeface="Bahnschrift" panose="020B0502040204020203" pitchFamily="34" charset="0"/>
              </a:rPr>
              <a:t>Marina Antolin</a:t>
            </a:r>
          </a:p>
          <a:p>
            <a:r>
              <a:rPr lang="hr-HR" dirty="0">
                <a:latin typeface="Bahnschrift" panose="020B0502040204020203" pitchFamily="34" charset="0"/>
              </a:rPr>
              <a:t>Dubravka </a:t>
            </a:r>
            <a:r>
              <a:rPr lang="hr-HR" dirty="0" err="1">
                <a:latin typeface="Bahnschrift" panose="020B0502040204020203" pitchFamily="34" charset="0"/>
              </a:rPr>
              <a:t>Grganić</a:t>
            </a:r>
            <a:r>
              <a:rPr lang="hr-HR" dirty="0">
                <a:latin typeface="Bahnschrift" panose="020B0502040204020203" pitchFamily="34" charset="0"/>
              </a:rPr>
              <a:t> </a:t>
            </a:r>
            <a:r>
              <a:rPr lang="hr-HR" dirty="0" err="1">
                <a:latin typeface="Bahnschrift" panose="020B0502040204020203" pitchFamily="34" charset="0"/>
              </a:rPr>
              <a:t>Rožman</a:t>
            </a:r>
            <a:endParaRPr lang="hr-HR" dirty="0">
              <a:latin typeface="Bahnschrift" panose="020B0502040204020203" pitchFamily="34" charset="0"/>
            </a:endParaRPr>
          </a:p>
          <a:p>
            <a:r>
              <a:rPr lang="hr-HR" dirty="0">
                <a:latin typeface="Bahnschrift" panose="020B0502040204020203" pitchFamily="34" charset="0"/>
              </a:rPr>
              <a:t>Zorka </a:t>
            </a:r>
            <a:r>
              <a:rPr lang="hr-HR" dirty="0" err="1">
                <a:latin typeface="Bahnschrift" panose="020B0502040204020203" pitchFamily="34" charset="0"/>
              </a:rPr>
              <a:t>Renić</a:t>
            </a:r>
            <a:endParaRPr lang="hr-HR" dirty="0">
              <a:latin typeface="Bahnschrift" panose="020B0502040204020203" pitchFamily="34" charset="0"/>
            </a:endParaRPr>
          </a:p>
          <a:p>
            <a:endParaRPr lang="hr-HR" dirty="0">
              <a:latin typeface="Bahnschrift" panose="020B0502040204020203" pitchFamily="34" charset="0"/>
            </a:endParaRPr>
          </a:p>
          <a:p>
            <a:r>
              <a:rPr lang="hr-HR" dirty="0">
                <a:latin typeface="Bahnschrift" panose="020B0502040204020203" pitchFamily="34" charset="0"/>
              </a:rPr>
              <a:t>TEKST ČITA: Jelena </a:t>
            </a:r>
            <a:r>
              <a:rPr lang="hr-HR" dirty="0" err="1">
                <a:latin typeface="Bahnschrift" panose="020B0502040204020203" pitchFamily="34" charset="0"/>
              </a:rPr>
              <a:t>Nekvapil</a:t>
            </a:r>
            <a:endParaRPr lang="hr-HR" dirty="0">
              <a:latin typeface="Bahnschrift" panose="020B0502040204020203" pitchFamily="34" charset="0"/>
            </a:endParaRPr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145D7918-CA1B-4B2C-94D7-5D36BA9B8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8"/>
    </mc:Choice>
    <mc:Fallback xmlns="">
      <p:transition spd="slow" advTm="1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61FDAE-1B24-4731-87F6-35A4B4382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70000"/>
          </a:blip>
          <a:srcRect l="9797" r="23555" b="-2"/>
          <a:stretch/>
        </p:blipFill>
        <p:spPr>
          <a:xfrm>
            <a:off x="20" y="1376"/>
            <a:ext cx="6093018" cy="6856624"/>
          </a:xfrm>
          <a:prstGeom prst="rect">
            <a:avLst/>
          </a:prstGeom>
        </p:spPr>
      </p:pic>
      <p:grpSp>
        <p:nvGrpSpPr>
          <p:cNvPr id="43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1FC8B52B-2D7F-4B18-B553-98FC2B524A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t="46887" r="-2" b="10878"/>
          <a:stretch/>
        </p:blipFill>
        <p:spPr>
          <a:xfrm>
            <a:off x="6079654" y="10"/>
            <a:ext cx="6112346" cy="344203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B0D8C6C-BB90-4345-AFE6-20AB8EF4DD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rcRect t="15154" r="1" b="10047"/>
          <a:stretch/>
        </p:blipFill>
        <p:spPr>
          <a:xfrm>
            <a:off x="6079654" y="3429000"/>
            <a:ext cx="6112346" cy="34290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8DC807-966E-455F-AE92-39FB5822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744909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5400" kern="1200" dirty="0">
                <a:solidFill>
                  <a:schemeClr val="bg1"/>
                </a:solidFill>
                <a:latin typeface="Bahnschrift"/>
              </a:rPr>
              <a:t>Zazelenimo učionice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3B990879-E414-43B4-BD06-FE05DC66A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9"/>
    </mc:Choice>
    <mc:Fallback xmlns="">
      <p:transition spd="slow" advTm="10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ground, person, bicycle&#10;&#10;Description automatically generated">
            <a:extLst>
              <a:ext uri="{FF2B5EF4-FFF2-40B4-BE49-F238E27FC236}">
                <a16:creationId xmlns:a16="http://schemas.microsoft.com/office/drawing/2014/main" id="{563B0B3E-3BCA-4973-BD2E-1C56B2EB5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70000"/>
          </a:blip>
          <a:srcRect l="12563" r="41444" b="-1"/>
          <a:stretch/>
        </p:blipFill>
        <p:spPr>
          <a:xfrm>
            <a:off x="20" y="10"/>
            <a:ext cx="4724379" cy="6856614"/>
          </a:xfrm>
          <a:prstGeom prst="rect">
            <a:avLst/>
          </a:prstGeom>
        </p:spPr>
      </p:pic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553305AF-170E-4F97-B6AE-757EF51BB4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19118" r="8183" b="-1"/>
          <a:stretch/>
        </p:blipFill>
        <p:spPr>
          <a:xfrm>
            <a:off x="4724399" y="10"/>
            <a:ext cx="7467601" cy="6856614"/>
          </a:xfrm>
          <a:prstGeom prst="rect">
            <a:avLst/>
          </a:prstGeom>
        </p:spPr>
      </p:pic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831DFE-AC07-4E5B-B40E-808FECC2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744909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5400" kern="1200" dirty="0">
                <a:solidFill>
                  <a:schemeClr val="bg1"/>
                </a:solidFill>
                <a:latin typeface="Bahnschrift"/>
              </a:rPr>
              <a:t>Obilježavanje Svjetskog dana pješačenja</a:t>
            </a:r>
          </a:p>
        </p:txBody>
      </p:sp>
      <p:grpSp>
        <p:nvGrpSpPr>
          <p:cNvPr id="62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E20C0D91-BF16-4127-A032-D5EDCFA58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"/>
    </mc:Choice>
    <mc:Fallback xmlns="">
      <p:transition spd="slow" advTm="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6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7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9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75" name="Rectangle 9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4" name="Rectangle 9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6CCE9-50BB-41D0-9BB1-E81407A1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74" y="-1924783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5400" kern="1200" dirty="0">
                <a:solidFill>
                  <a:schemeClr val="tx1"/>
                </a:solidFill>
                <a:latin typeface="Bahnschrift" panose="020B0502040204020203" pitchFamily="34" charset="0"/>
              </a:rPr>
              <a:t>HVALA NA POZORNOSTI!</a:t>
            </a:r>
            <a:endParaRPr lang="en-US" sz="5400" kern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9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9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0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112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9" name="Freeform: Shape 110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98884361-BAE5-407D-889D-660C50888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3" y="1221072"/>
            <a:ext cx="10190071" cy="5507476"/>
          </a:xfrm>
        </p:spPr>
      </p:pic>
    </p:spTree>
    <p:extLst>
      <p:ext uri="{BB962C8B-B14F-4D97-AF65-F5344CB8AC3E}">
        <p14:creationId xmlns:p14="http://schemas.microsoft.com/office/powerpoint/2010/main" val="24961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7"/>
    </mc:Choice>
    <mc:Fallback xmlns="">
      <p:transition spd="slow" advTm="1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21A82F-2864-4583-AD87-A67E587A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AE53-E828-410A-B02F-5A729833C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latin typeface="Bahnschrift"/>
                <a:ea typeface="+mn-lt"/>
                <a:cs typeface="+mn-lt"/>
              </a:rPr>
              <a:t>Od početka školske godine 2017. / 2018. Medicinska škola Bjelovar sudjeluje u projektu Eko-škola čiji je nacionalni koordinator i voditelj programa u RH udruga Lijepa Naša.</a:t>
            </a:r>
            <a:endParaRPr lang="hr-HR" sz="2400" dirty="0">
              <a:latin typeface="Bahnschrift"/>
              <a:cs typeface="Arial"/>
            </a:endParaRPr>
          </a:p>
          <a:p>
            <a:endParaRPr lang="en-US" sz="1800">
              <a:cs typeface="Arial"/>
            </a:endParaRPr>
          </a:p>
        </p:txBody>
      </p:sp>
      <p:pic>
        <p:nvPicPr>
          <p:cNvPr id="4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9D8BB059-57D5-44C5-9C28-12840E5E3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9" r="7938" b="-1"/>
          <a:stretch/>
        </p:blipFill>
        <p:spPr>
          <a:xfrm rot="5400000">
            <a:off x="5665314" y="331314"/>
            <a:ext cx="6858000" cy="6195372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3" name="Audiozapis 32">
            <a:hlinkClick r:id="" action="ppaction://media"/>
            <a:extLst>
              <a:ext uri="{FF2B5EF4-FFF2-40B4-BE49-F238E27FC236}">
                <a16:creationId xmlns:a16="http://schemas.microsoft.com/office/drawing/2014/main" id="{6A3E1125-E19B-4ACF-9EEC-4B26CDCB4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2"/>
    </mc:Choice>
    <mc:Fallback xmlns="">
      <p:transition spd="slow" advTm="3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FB81-4702-41A7-BF29-4C4095FA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Bahnschrift"/>
              </a:rPr>
              <a:t>Neke od aktivnosti: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4F480-5360-44DC-9961-C489FACAE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504020202020204" pitchFamily="34" charset="0"/>
              <a:buChar char="•"/>
            </a:pPr>
            <a:r>
              <a:rPr lang="hr-HR" dirty="0">
                <a:latin typeface="Bahnschrift"/>
                <a:cs typeface="Calibri"/>
              </a:rPr>
              <a:t>informirati učenike o važnim eko-temama na satovima razrednog odjela i na satovima redovne nastave.</a:t>
            </a:r>
            <a:endParaRPr lang="hr-HR">
              <a:latin typeface="Bahnschrift"/>
              <a:cs typeface="Arial"/>
            </a:endParaRPr>
          </a:p>
          <a:p>
            <a:pPr>
              <a:buFont typeface="Arial" panose="020B0504020202020204" pitchFamily="34" charset="0"/>
              <a:buChar char="•"/>
            </a:pPr>
            <a:r>
              <a:rPr lang="hr-HR" dirty="0">
                <a:latin typeface="Bahnschrift"/>
                <a:cs typeface="Calibri"/>
              </a:rPr>
              <a:t>uređivati školski botanički vrt</a:t>
            </a:r>
            <a:endParaRPr lang="hr-HR">
              <a:latin typeface="Bahnschrift"/>
              <a:cs typeface="Arial"/>
            </a:endParaRPr>
          </a:p>
          <a:p>
            <a:pPr>
              <a:buFont typeface="Arial" panose="020B0504020202020204" pitchFamily="34" charset="0"/>
              <a:buChar char="•"/>
            </a:pPr>
            <a:r>
              <a:rPr lang="hr-HR" dirty="0">
                <a:latin typeface="Bahnschrift"/>
                <a:cs typeface="Calibri"/>
              </a:rPr>
              <a:t>uzgajati biljke i pratiti njihov rast i razvoj</a:t>
            </a:r>
            <a:endParaRPr lang="hr-HR">
              <a:latin typeface="Bahnschrift"/>
              <a:cs typeface="Arial"/>
            </a:endParaRPr>
          </a:p>
          <a:p>
            <a:pPr>
              <a:buFont typeface="Arial" panose="020B0504020202020204" pitchFamily="34" charset="0"/>
              <a:buChar char="•"/>
            </a:pPr>
            <a:r>
              <a:rPr lang="hr-HR" dirty="0">
                <a:latin typeface="Bahnschrift"/>
                <a:cs typeface="Calibri"/>
              </a:rPr>
              <a:t>prepoznavati razne načine održavanja i uzgoja bilja</a:t>
            </a:r>
            <a:endParaRPr lang="hr-HR">
              <a:latin typeface="Bahnschrift"/>
              <a:cs typeface="Arial"/>
            </a:endParaRPr>
          </a:p>
          <a:p>
            <a:pPr>
              <a:buFont typeface="Arial" panose="020B0504020202020204" pitchFamily="34" charset="0"/>
              <a:buChar char="•"/>
            </a:pPr>
            <a:r>
              <a:rPr lang="hr-HR" dirty="0">
                <a:latin typeface="Bahnschrift"/>
                <a:cs typeface="Calibri"/>
              </a:rPr>
              <a:t>osvješćivati važnost sakupljanja otpada i recikliranja</a:t>
            </a:r>
          </a:p>
          <a:p>
            <a:pPr>
              <a:buFont typeface="Arial" panose="020B0504020202020204" pitchFamily="34" charset="0"/>
              <a:buChar char="•"/>
            </a:pPr>
            <a:r>
              <a:rPr lang="hr-HR" dirty="0">
                <a:latin typeface="Bahnschrift"/>
                <a:cs typeface="Calibri"/>
              </a:rPr>
              <a:t>izrađivati razne ukrase i proizvode od eko-materijala i školskih sirovina i preparata.</a:t>
            </a:r>
          </a:p>
          <a:p>
            <a:pPr>
              <a:buFont typeface="Arial" panose="020B0504020202020204" pitchFamily="34" charset="0"/>
              <a:buChar char="•"/>
            </a:pP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8C95D58B-59CB-4506-98A6-3E1305DA0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4"/>
    </mc:Choice>
    <mc:Fallback xmlns="">
      <p:transition spd="slow" advTm="3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2947F-1111-4929-805D-56A5CE6A3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126418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700" dirty="0">
                <a:latin typeface="Bahnschrift"/>
              </a:rPr>
              <a:t>Sakupljanje pomoći udrugama za zaštitu životinja 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F61A302C-6966-4513-977A-A6BF663D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5126088" cy="37286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latin typeface="Bahnschrift"/>
                <a:cs typeface="Arial"/>
              </a:rPr>
              <a:t>Donirali smo prikupljena sredstva udrugama za zaštitu životinja Vau-Vau iz Bjelovara i Bijeli očnjak iz Siska.</a:t>
            </a:r>
            <a:endParaRPr lang="hr-HR">
              <a:latin typeface="Bahnschrift"/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hr-HR" sz="2400" dirty="0">
              <a:latin typeface="Bahnschrift"/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>
                <a:solidFill>
                  <a:schemeClr val="tx1"/>
                </a:solidFill>
                <a:latin typeface="Bahnschrif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 Medicinskoj školi prikupljali novac i hranu za sklonište napuštenih i zlostavljanih životinja.</a:t>
            </a:r>
            <a:endParaRPr lang="en-US" sz="2400" i="1" dirty="0">
              <a:solidFill>
                <a:schemeClr val="tx1"/>
              </a:solidFill>
              <a:latin typeface="Bahnschrift"/>
              <a:cs typeface="Arial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D9BFC6E3-BFC5-435F-B231-919AC7AA8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8B2D39C-5084-469B-AAA9-7ECB32B8C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ABA65C34-45E3-49C6-9C6B-1BDD92AD3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188B9D-685B-4059-9E82-8104EC17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8E5B119-DCB5-482C-A638-08104B0E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8543E9-D2FE-44F2-9918-71554CDE7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EB26F-9CAB-4302-9B9C-B0378763B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4335DF-1F94-4A9A-B20D-F4D21BE46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FEE928-33F3-45B8-8217-1D00F2A34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27" name="Bottom Right">
            <a:extLst>
              <a:ext uri="{FF2B5EF4-FFF2-40B4-BE49-F238E27FC236}">
                <a16:creationId xmlns:a16="http://schemas.microsoft.com/office/drawing/2014/main" id="{5ADC205B-38F3-4C98-B23C-A449996FF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43" name="Graphic 157">
              <a:extLst>
                <a:ext uri="{FF2B5EF4-FFF2-40B4-BE49-F238E27FC236}">
                  <a16:creationId xmlns:a16="http://schemas.microsoft.com/office/drawing/2014/main" id="{A148F051-08BF-4243-A1A6-3AEA451DC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79950D-1FFE-4C2A-8D8A-FBAE77AF2B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9F7AFAA-1FEA-4C2D-987B-1F0DABF93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084F40-0502-4CFE-9C8F-47FB07DF0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3E6BE5F-65F7-4660-803C-FD0785753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A5C2A0-7E7A-4740-912F-53923A277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E2C7B60-17F1-4999-842B-2A5D820E28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1F29B38-EC01-4FB6-A374-09B791BA9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DB60466-D407-4A61-AAB6-2C7C56E7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60D9E7C5-A0BA-4E5C-A7BD-37E898B99C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" b="16403"/>
          <a:stretch/>
        </p:blipFill>
        <p:spPr>
          <a:xfrm>
            <a:off x="6724229" y="790701"/>
            <a:ext cx="2293007" cy="2555731"/>
          </a:xfrm>
          <a:prstGeom prst="rect">
            <a:avLst/>
          </a:prstGeom>
        </p:spPr>
      </p:pic>
      <p:pic>
        <p:nvPicPr>
          <p:cNvPr id="6" name="Picture 6" descr="A picture containing dog, hay, indoor, black&#10;&#10;Description automatically generated">
            <a:extLst>
              <a:ext uri="{FF2B5EF4-FFF2-40B4-BE49-F238E27FC236}">
                <a16:creationId xmlns:a16="http://schemas.microsoft.com/office/drawing/2014/main" id="{8DCFC40D-B427-4C45-81E7-E6012462EE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" b="16403"/>
          <a:stretch/>
        </p:blipFill>
        <p:spPr>
          <a:xfrm>
            <a:off x="9211047" y="790710"/>
            <a:ext cx="2293007" cy="255573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1B4CFC7-9CE6-49F1-A257-0D02CD7BD7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26" r="36822" b="3"/>
          <a:stretch/>
        </p:blipFill>
        <p:spPr>
          <a:xfrm rot="5400000">
            <a:off x="7820770" y="2429813"/>
            <a:ext cx="2585250" cy="4781280"/>
          </a:xfrm>
          <a:prstGeom prst="rect">
            <a:avLst/>
          </a:prstGeom>
        </p:spPr>
      </p:pic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4EF9C716-7C21-4C7B-BBA1-73D6316F9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1"/>
    </mc:Choice>
    <mc:Fallback xmlns="">
      <p:transition spd="slow" advTm="2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8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0F3351-2E03-4E5A-817F-C494A6F7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4" y="744909"/>
            <a:ext cx="3776416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000" kern="1200" dirty="0">
                <a:latin typeface="Bahnschrift"/>
              </a:rPr>
              <a:t>Izrada letka o farmaceutskom otpadu </a:t>
            </a:r>
            <a:r>
              <a:rPr lang="hr-HR" sz="3000" dirty="0">
                <a:latin typeface="Bahnschrift"/>
              </a:rPr>
              <a:t>i</a:t>
            </a:r>
            <a:r>
              <a:rPr lang="hr-HR" sz="3000" kern="1200" dirty="0">
                <a:latin typeface="Bahnschrift"/>
              </a:rPr>
              <a:t> </a:t>
            </a:r>
            <a:r>
              <a:rPr lang="hr-HR" sz="3000" dirty="0">
                <a:latin typeface="Bahnschrift"/>
              </a:rPr>
              <a:t>videa o izradi pjenušavih kuglica za kupanje</a:t>
            </a:r>
            <a:endParaRPr lang="hr-HR" sz="3000" kern="1200" dirty="0">
              <a:latin typeface="Bahnschrif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B40B1466-CAB3-4D9D-B0E0-B4EC9F427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785" y="4074784"/>
            <a:ext cx="3776415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Bahnschrift"/>
              <a:cs typeface="Times New Roman"/>
            </a:endParaRPr>
          </a:p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Bahnschrift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PJENUŠAVE KUGLICE</a:t>
            </a:r>
            <a:endParaRPr lang="en-US" sz="2400" kern="1200">
              <a:solidFill>
                <a:schemeClr val="tx1"/>
              </a:solidFill>
              <a:latin typeface="Bahnschrift"/>
              <a:cs typeface="Times New Roman"/>
            </a:endParaRPr>
          </a:p>
        </p:txBody>
      </p:sp>
      <p:grpSp>
        <p:nvGrpSpPr>
          <p:cNvPr id="138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6B05269-25C3-44E1-AF3B-55E6DEB1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21684"/>
          <a:stretch/>
        </p:blipFill>
        <p:spPr>
          <a:xfrm>
            <a:off x="5805409" y="567942"/>
            <a:ext cx="5164510" cy="5716862"/>
          </a:xfrm>
          <a:prstGeom prst="rect">
            <a:avLst/>
          </a:prstGeom>
        </p:spPr>
      </p:pic>
      <p:grpSp>
        <p:nvGrpSpPr>
          <p:cNvPr id="142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44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78733D86-C7DE-4318-8AE1-309103DB4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8"/>
    </mc:Choice>
    <mc:Fallback xmlns="">
      <p:transition spd="slow" advTm="2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1DC1B-CBC9-42A7-8AA8-1D35B7D1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hr-HR" dirty="0">
                <a:latin typeface="Bahnschrift"/>
              </a:rPr>
              <a:t>Izložba radova učenika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F8F1E6-7C0B-4E90-AE09-B060264A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4439923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2400" dirty="0">
                <a:latin typeface="Bahnschrift"/>
                <a:ea typeface="+mn-lt"/>
                <a:cs typeface="+mn-lt"/>
              </a:rPr>
              <a:t>Zvučni zapis jedne priče i crteže smo oblikovali u online izložbu! </a:t>
            </a:r>
            <a:endParaRPr lang="en-US" sz="2400">
              <a:latin typeface="Bahnschrift"/>
              <a:ea typeface="+mn-lt"/>
              <a:cs typeface="+mn-lt"/>
            </a:endParaRPr>
          </a:p>
          <a:p>
            <a:pPr marL="0" indent="0">
              <a:buNone/>
            </a:pPr>
            <a:br>
              <a:rPr lang="en-US" sz="1800" dirty="0">
                <a:ea typeface="+mn-lt"/>
                <a:cs typeface="+mn-lt"/>
              </a:rPr>
            </a:br>
            <a:endParaRPr lang="en-US" sz="1800">
              <a:latin typeface="Bahnschrift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Bahnschrif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ŠUMA PRIČA PRIČE</a:t>
            </a:r>
          </a:p>
          <a:p>
            <a:endParaRPr lang="en-US" sz="1800">
              <a:latin typeface="Times New Roman"/>
              <a:cs typeface="Arial"/>
            </a:endParaRPr>
          </a:p>
        </p:txBody>
      </p:sp>
      <p:grpSp>
        <p:nvGrpSpPr>
          <p:cNvPr id="71" name="Top left">
            <a:extLst>
              <a:ext uri="{FF2B5EF4-FFF2-40B4-BE49-F238E27FC236}">
                <a16:creationId xmlns:a16="http://schemas.microsoft.com/office/drawing/2014/main" id="{1E37CF65-082F-4CE4-B4CE-C544B3C53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92C42DE-AF7D-4999-A3FF-8AE097C6D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3B5725C-82EC-4EA5-9CEF-4D410F8A6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1926A76-7255-4463-A8B3-4B888EC6A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C5725CE-966B-46E2-BDC2-F1B8CDE4D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D455125-607C-4D9F-A244-37E1428C5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16D473E-1226-4C55-81F8-45AEDF4BC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9F33202-31B1-4C17-BEB5-AE274669C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F311B0-A3D6-4351-9C7C-7817A51FF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Picture 4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F515FFDC-2A99-45AF-A929-23065B0D8B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514" r="-1" b="28974"/>
          <a:stretch/>
        </p:blipFill>
        <p:spPr>
          <a:xfrm>
            <a:off x="5996628" y="6130"/>
            <a:ext cx="6195372" cy="3429000"/>
          </a:xfrm>
          <a:prstGeom prst="rect">
            <a:avLst/>
          </a:prstGeom>
        </p:spPr>
      </p:pic>
      <p:pic>
        <p:nvPicPr>
          <p:cNvPr id="3" name="Picture 4" descr="A picture containing wall, different&#10;&#10;Description automatically generated">
            <a:extLst>
              <a:ext uri="{FF2B5EF4-FFF2-40B4-BE49-F238E27FC236}">
                <a16:creationId xmlns:a16="http://schemas.microsoft.com/office/drawing/2014/main" id="{4C60E17C-9854-4383-A93F-2382596A5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" r="-3" b="1400"/>
          <a:stretch/>
        </p:blipFill>
        <p:spPr>
          <a:xfrm>
            <a:off x="5996628" y="3429000"/>
            <a:ext cx="6195372" cy="342900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EC4EB340-5DCE-451D-A309-BB5672901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0" y="3505200"/>
            <a:ext cx="118872" cy="118872"/>
            <a:chOff x="1175347" y="3733800"/>
            <a:chExt cx="118872" cy="1188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B1A208A-0319-41ED-A59E-E0B9FC5A6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2D59DA9-FECE-4280-B818-9E01BAF22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5" name="Bottom Right">
            <a:extLst>
              <a:ext uri="{FF2B5EF4-FFF2-40B4-BE49-F238E27FC236}">
                <a16:creationId xmlns:a16="http://schemas.microsoft.com/office/drawing/2014/main" id="{B80C250A-8A10-498A-8B30-95CC1C4D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6" name="Graphic 157">
              <a:extLst>
                <a:ext uri="{FF2B5EF4-FFF2-40B4-BE49-F238E27FC236}">
                  <a16:creationId xmlns:a16="http://schemas.microsoft.com/office/drawing/2014/main" id="{5167BAD0-E2F4-4DEC-96B7-D5BA7207B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BD2ABA6-992E-4EAD-B75B-D716D2F44F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A9AD3A3-7B88-432C-A9AB-B32A39E2CD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6363120-61CD-4003-BDE1-78212D87C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9F0BB8A-1FD3-494D-B37E-135DF81D58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566BEAD-125A-45B4-9A12-51FC224B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600EA94-89CB-45A1-AFC8-27C936FD4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C2EFF33-F25E-4A25-B6F2-7278C91015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AE259A3-2954-4E1E-9646-E561C1EC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D4FECF11-F6F3-4EBA-ABBF-ECCC467EF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2"/>
    </mc:Choice>
    <mc:Fallback xmlns="">
      <p:transition spd="slow" advTm="3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6" name="Freeform: Shape 7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8" name="Freeform: Shape 7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6" name="Freeform: Shape 7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2" name="Rectangle 9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3" name="Rectangle 98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2" name="Rectangle 100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4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10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4D264901-7AF6-4414-90A5-EBD74EC3E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</a:blip>
          <a:srcRect t="28879" b="39409"/>
          <a:stretch/>
        </p:blipFill>
        <p:spPr>
          <a:xfrm>
            <a:off x="6096000" y="10"/>
            <a:ext cx="6112346" cy="34459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3F2F03-8EA7-4701-8C33-CB07D1BB3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75000"/>
          </a:blip>
          <a:srcRect l="224" r="-2" b="-2"/>
          <a:stretch/>
        </p:blipFill>
        <p:spPr>
          <a:xfrm>
            <a:off x="-9078" y="10"/>
            <a:ext cx="6112346" cy="3445929"/>
          </a:xfrm>
          <a:prstGeom prst="rect">
            <a:avLst/>
          </a:prstGeom>
        </p:spPr>
      </p:pic>
      <p:grpSp>
        <p:nvGrpSpPr>
          <p:cNvPr id="114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7" name="Freeform: Shape 114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6" descr="A picture containing plant, outdoor, green, garden&#10;&#10;Description automatically generated">
            <a:extLst>
              <a:ext uri="{FF2B5EF4-FFF2-40B4-BE49-F238E27FC236}">
                <a16:creationId xmlns:a16="http://schemas.microsoft.com/office/drawing/2014/main" id="{55C8F8D2-37AB-46B8-80CF-BB007183F1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5000"/>
          </a:blip>
          <a:srcRect r="1" b="761"/>
          <a:stretch/>
        </p:blipFill>
        <p:spPr>
          <a:xfrm>
            <a:off x="-9078" y="3445939"/>
            <a:ext cx="6112346" cy="3412061"/>
          </a:xfrm>
          <a:prstGeom prst="rect">
            <a:avLst/>
          </a:prstGeom>
        </p:spPr>
      </p:pic>
      <p:pic>
        <p:nvPicPr>
          <p:cNvPr id="5" name="Picture 5" descr="A picture containing outdoor, plant, leaf, fern&#10;&#10;Description automatically generated">
            <a:extLst>
              <a:ext uri="{FF2B5EF4-FFF2-40B4-BE49-F238E27FC236}">
                <a16:creationId xmlns:a16="http://schemas.microsoft.com/office/drawing/2014/main" id="{724AFEC7-0A1C-4613-9B2F-61D087677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5000"/>
          </a:blip>
          <a:srcRect t="760" r="1" b="1"/>
          <a:stretch/>
        </p:blipFill>
        <p:spPr>
          <a:xfrm>
            <a:off x="6096000" y="3445939"/>
            <a:ext cx="6112346" cy="341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312D6-1B75-4D7C-817E-DD68A519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744909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5400" kern="1200" dirty="0">
                <a:solidFill>
                  <a:schemeClr val="bg1"/>
                </a:solidFill>
                <a:latin typeface="Bahnschrift"/>
              </a:rPr>
              <a:t>Školski botanički vrt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B681F695-1149-47FB-8B47-95FF6FF71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8"/>
    </mc:Choice>
    <mc:Fallback xmlns="">
      <p:transition spd="slow" advTm="1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83" name="Top Left">
            <a:extLst>
              <a:ext uri="{FF2B5EF4-FFF2-40B4-BE49-F238E27FC236}">
                <a16:creationId xmlns:a16="http://schemas.microsoft.com/office/drawing/2014/main" id="{30E2593C-D80A-46DA-80DF-172357084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A9D4F6-4E29-4BDA-A516-7F3F736DB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21C7B06-772C-4D26-AF38-02786B9F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8F1E44D-5255-4ED6-8D25-0616BC280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4D73AC6-0076-449C-8676-7D0AD28D6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592273B-D4FB-437C-A81B-0CEEEB089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5058A91-09D6-41A3-B732-BD9820CAF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B46C089-E160-4CFA-9B80-559D7A221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A4BDAFA-2631-4743-B907-D9504D8E5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E0E290-9800-4093-96FD-567B7655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724" y="1629769"/>
            <a:ext cx="4814412" cy="166457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hr-HR" kern="1200" dirty="0">
                <a:latin typeface="Bahnschrift"/>
              </a:rPr>
              <a:t>Sušenje</a:t>
            </a:r>
            <a:r>
              <a:rPr lang="hr-HR" dirty="0">
                <a:latin typeface="Bahnschrift"/>
              </a:rPr>
              <a:t> smilja, lavande i matičnjaka</a:t>
            </a:r>
            <a:endParaRPr lang="hr-HR" kern="1200" dirty="0">
              <a:latin typeface="Bahnschrif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82CF6-1275-41C0-8EA4-5CF6902AD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759" y="3655813"/>
            <a:ext cx="4814102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kern="1200" dirty="0">
                <a:solidFill>
                  <a:schemeClr val="tx1"/>
                </a:solidFill>
                <a:latin typeface="Bahnschrift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MATIČNJAK</a:t>
            </a:r>
          </a:p>
          <a:p>
            <a:pPr marL="0" indent="0">
              <a:buNone/>
            </a:pPr>
            <a:endParaRPr lang="hr-HR" sz="1800" dirty="0">
              <a:latin typeface="Times New Roman"/>
              <a:cs typeface="Times New Roman"/>
            </a:endParaRPr>
          </a:p>
        </p:txBody>
      </p:sp>
      <p:pic>
        <p:nvPicPr>
          <p:cNvPr id="4" name="Picture 7" descr="A picture containing indoor, basket, fresh&#10;&#10;Description automatically generated">
            <a:extLst>
              <a:ext uri="{FF2B5EF4-FFF2-40B4-BE49-F238E27FC236}">
                <a16:creationId xmlns:a16="http://schemas.microsoft.com/office/drawing/2014/main" id="{BE5509CE-03DB-4D92-8575-219D407B13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37" r="23332" b="-1"/>
          <a:stretch/>
        </p:blipFill>
        <p:spPr>
          <a:xfrm>
            <a:off x="6331357" y="1019556"/>
            <a:ext cx="4817466" cy="4818888"/>
          </a:xfrm>
          <a:prstGeom prst="rect">
            <a:avLst/>
          </a:prstGeom>
        </p:spPr>
      </p:pic>
      <p:grpSp>
        <p:nvGrpSpPr>
          <p:cNvPr id="93" name="Bottom Right">
            <a:extLst>
              <a:ext uri="{FF2B5EF4-FFF2-40B4-BE49-F238E27FC236}">
                <a16:creationId xmlns:a16="http://schemas.microsoft.com/office/drawing/2014/main" id="{521AD032-2A8E-46DA-9ADE-ABE5E787F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C99AC15-8ABA-4F63-9321-20BC70B7C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95" name="Graphic 157">
              <a:extLst>
                <a:ext uri="{FF2B5EF4-FFF2-40B4-BE49-F238E27FC236}">
                  <a16:creationId xmlns:a16="http://schemas.microsoft.com/office/drawing/2014/main" id="{4A4D9C63-9AE2-409A-AD6F-D6B96CC60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C414FAE-71E1-463A-AE68-63329132E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AA2E51D-8749-4E45-B4DD-111ED901B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F8F5908-4C35-43FC-A898-D3C8C3A09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B573C509-A7F3-4312-B67F-C55BB88DDF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9AB9BF4-2BB4-4BE7-98EB-B320312ED0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71E7EF4-D2C5-4968-AC34-A0674E1F82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35D9000-8CED-4925-95A2-3F12C80234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F857165-8DF4-4025-B0D6-1079CDA8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29130F24-A69B-4F95-A914-F335E2B0D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3"/>
    </mc:Choice>
    <mc:Fallback xmlns="">
      <p:transition spd="slow" advTm="1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Top left">
            <a:extLst>
              <a:ext uri="{FF2B5EF4-FFF2-40B4-BE49-F238E27FC236}">
                <a16:creationId xmlns:a16="http://schemas.microsoft.com/office/drawing/2014/main" id="{98ECFD43-CD3A-4C87-83EF-8C84FF9C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7AB67E3-B5D7-48B1-918F-4F58A63D4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DF40A3C-A581-4C40-BF99-C4C1B822B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908FAE8-9BD1-4E0F-8022-5700B8A96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6041B8E-973D-4DE3-B188-B453E9B71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D2E1791-32B3-4000-BD0F-AFA4F713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919169C-9169-4F35-820C-349674E02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D0FD86-A77E-49A4-BACF-23310301B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E91A448-1A13-4A41-9A16-E7F20E024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7C2A8A-798F-4AB6-B187-C1FC4180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68425"/>
            <a:ext cx="4795282" cy="2616928"/>
          </a:xfrm>
        </p:spPr>
        <p:txBody>
          <a:bodyPr anchor="ctr">
            <a:normAutofit/>
          </a:bodyPr>
          <a:lstStyle/>
          <a:p>
            <a:r>
              <a:rPr lang="hr-HR" dirty="0">
                <a:latin typeface="Bahnschrift"/>
              </a:rPr>
              <a:t>Izrada predmeta od kartona</a:t>
            </a:r>
          </a:p>
        </p:txBody>
      </p:sp>
      <p:pic>
        <p:nvPicPr>
          <p:cNvPr id="6" name="Picture 6" descr="A picture containing text, table, indoor, floor&#10;&#10;Description automatically generated">
            <a:extLst>
              <a:ext uri="{FF2B5EF4-FFF2-40B4-BE49-F238E27FC236}">
                <a16:creationId xmlns:a16="http://schemas.microsoft.com/office/drawing/2014/main" id="{8F399A5E-8B1E-4316-BF9C-CB93BB119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40106" y="169025"/>
            <a:ext cx="3488437" cy="2616328"/>
          </a:xfr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D0B75AD-8DD4-4D5E-BA62-AEE6A25BF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42" y="3203500"/>
            <a:ext cx="3792072" cy="2844054"/>
          </a:xfrm>
          <a:prstGeom prst="rect">
            <a:avLst/>
          </a:prstGeom>
        </p:spPr>
      </p:pic>
      <p:pic>
        <p:nvPicPr>
          <p:cNvPr id="4" name="Picture 4" descr="A picture containing text, indoor, orange&#10;&#10;Description automatically generated">
            <a:extLst>
              <a:ext uri="{FF2B5EF4-FFF2-40B4-BE49-F238E27FC236}">
                <a16:creationId xmlns:a16="http://schemas.microsoft.com/office/drawing/2014/main" id="{2E4506FD-7E7D-4BB5-82C3-F8DDBF6C4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196495" y="3203500"/>
            <a:ext cx="3792072" cy="2844054"/>
          </a:xfrm>
          <a:prstGeom prst="rect">
            <a:avLst/>
          </a:prstGeom>
        </p:spPr>
      </p:pic>
      <p:pic>
        <p:nvPicPr>
          <p:cNvPr id="5" name="Picture 5" descr="A picture containing text, indoor, room, shelf&#10;&#10;Description automatically generated">
            <a:extLst>
              <a:ext uri="{FF2B5EF4-FFF2-40B4-BE49-F238E27FC236}">
                <a16:creationId xmlns:a16="http://schemas.microsoft.com/office/drawing/2014/main" id="{F35F251A-0509-480C-8FBE-F87A9C9E5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247" y="3203500"/>
            <a:ext cx="3792072" cy="2844054"/>
          </a:xfrm>
          <a:prstGeom prst="rect">
            <a:avLst/>
          </a:prstGeom>
        </p:spPr>
      </p:pic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EB42DC7D-FAB9-4C5B-A80B-98FFA37EC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F0C21626-DDFE-4349-A662-7905E94DD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A93E4FA-B080-47B0-9737-665729B8BA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CCE14F9-EEBB-4549-911D-1ED413572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7C39830-718C-448A-BBB7-C07C91EB0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3636CB7-D2ED-4E5B-8CFD-006872DE83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0EDC1C2-F56B-4F24-94E4-589D95F11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99DDB92-1600-4A05-87BC-BCE5E5538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84CE808-6181-4335-AB6C-0C88989E95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797F5E9-B01C-4490-92B3-9EACFCFAD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AD047363-73BA-4CB8-8A0D-BD4DAC44F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2"/>
    </mc:Choice>
    <mc:Fallback xmlns="">
      <p:transition spd="slow" advTm="2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232</Words>
  <Application>Microsoft Office PowerPoint</Application>
  <PresentationFormat>Široki zaslon</PresentationFormat>
  <Paragraphs>45</Paragraphs>
  <Slides>12</Slides>
  <Notes>0</Notes>
  <HiddenSlides>0</HiddenSlides>
  <MMClips>12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20" baseType="lpstr">
      <vt:lpstr>Arial</vt:lpstr>
      <vt:lpstr>Avenir Next LT Pro</vt:lpstr>
      <vt:lpstr>AvenirNext LT Pro Medium</vt:lpstr>
      <vt:lpstr>Bahnschrift</vt:lpstr>
      <vt:lpstr>Calibri</vt:lpstr>
      <vt:lpstr>Sagona Book</vt:lpstr>
      <vt:lpstr>Times New Roman</vt:lpstr>
      <vt:lpstr>ExploreVTI</vt:lpstr>
      <vt:lpstr>ŠKOLSKE EKO PRIČE...</vt:lpstr>
      <vt:lpstr>PowerPoint prezentacija</vt:lpstr>
      <vt:lpstr>Neke od aktivnosti: </vt:lpstr>
      <vt:lpstr>Sakupljanje pomoći udrugama za zaštitu životinja </vt:lpstr>
      <vt:lpstr>Izrada letka o farmaceutskom otpadu i videa o izradi pjenušavih kuglica za kupanje</vt:lpstr>
      <vt:lpstr>Izložba radova učenika</vt:lpstr>
      <vt:lpstr>Školski botanički vrt</vt:lpstr>
      <vt:lpstr>Sušenje smilja, lavande i matičnjaka</vt:lpstr>
      <vt:lpstr>Izrada predmeta od kartona</vt:lpstr>
      <vt:lpstr>Zazelenimo učionice</vt:lpstr>
      <vt:lpstr>Obilježavanje Svjetskog dana pješačenja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Medicinska</dc:creator>
  <cp:lastModifiedBy>Korisnik</cp:lastModifiedBy>
  <cp:revision>302</cp:revision>
  <dcterms:created xsi:type="dcterms:W3CDTF">2021-05-16T16:15:15Z</dcterms:created>
  <dcterms:modified xsi:type="dcterms:W3CDTF">2023-09-10T14:26:43Z</dcterms:modified>
</cp:coreProperties>
</file>